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92" r:id="rId4"/>
    <p:sldId id="293" r:id="rId5"/>
    <p:sldId id="259" r:id="rId6"/>
    <p:sldId id="305" r:id="rId7"/>
    <p:sldId id="306" r:id="rId8"/>
    <p:sldId id="299" r:id="rId9"/>
    <p:sldId id="300" r:id="rId10"/>
    <p:sldId id="301" r:id="rId11"/>
    <p:sldId id="307" r:id="rId12"/>
    <p:sldId id="297" r:id="rId13"/>
    <p:sldId id="304" r:id="rId14"/>
    <p:sldId id="295" r:id="rId15"/>
    <p:sldId id="308" r:id="rId16"/>
    <p:sldId id="298" r:id="rId17"/>
    <p:sldId id="283" r:id="rId18"/>
  </p:sldIdLst>
  <p:sldSz cx="10693400" cy="7561263"/>
  <p:notesSz cx="6797675" cy="9926638"/>
  <p:defaultTextStyle>
    <a:defPPr>
      <a:defRPr lang="ru-RU"/>
    </a:defPPr>
    <a:lvl1pPr marL="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B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7" autoAdjust="0"/>
  </p:normalViewPr>
  <p:slideViewPr>
    <p:cSldViewPr>
      <p:cViewPr>
        <p:scale>
          <a:sx n="90" d="100"/>
          <a:sy n="90" d="100"/>
        </p:scale>
        <p:origin x="-1758" y="-492"/>
      </p:cViewPr>
      <p:guideLst>
        <p:guide orient="horz" pos="2381"/>
        <p:guide pos="3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9D5CC-8C6E-4173-A7C8-7D5CD99E453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5EB61-2CF4-42F2-826A-D7E0D8F7EC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5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70666"/>
            <a:ext cx="6592170" cy="972577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F5393-C43D-4D53-952D-0B34429A728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3495"/>
            <a:ext cx="8391174" cy="1977050"/>
          </a:xfrm>
          <a:effectLst/>
        </p:spPr>
        <p:txBody>
          <a:bodyPr>
            <a:noAutofit/>
          </a:bodyPr>
          <a:lstStyle>
            <a:lvl1pPr marL="730250" indent="-521335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534"/>
            <a:ext cx="7485380" cy="3831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C6BCA-7822-4D2A-AFA2-ACC4ABD24BB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5128"/>
            <a:ext cx="2406015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534"/>
            <a:ext cx="5647583" cy="53966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70E58-8B2F-4BD5-8B85-BF48119497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E66B4-88EF-4027-91F2-9BAADB79C7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535"/>
            <a:ext cx="7485380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5445"/>
            <a:ext cx="6977684" cy="2671851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9995"/>
            <a:ext cx="6982161" cy="92113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5481F-3101-4E4F-88CF-3BB0F1DD407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5049-385A-4662-A828-558E2ECC5E0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534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535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3926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marL="0" lvl="0" indent="0" algn="ctr" defTabSz="1042670" rtl="0" eaLnBrk="1" latinLnBrk="0" hangingPunct="1">
              <a:spcBef>
                <a:spcPct val="20000"/>
              </a:spcBef>
              <a:spcAft>
                <a:spcPts val="34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2498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4432A-F663-421B-AE0A-A0AB5A17276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00690-87DB-4E52-B6C8-5FE0735A89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E9941-0079-4285-B99E-B60D6DD775B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6407"/>
            <a:ext cx="4252199" cy="1387547"/>
          </a:xfrm>
          <a:effectLst/>
        </p:spPr>
        <p:txBody>
          <a:bodyPr anchor="b">
            <a:noAutofit/>
          </a:bodyPr>
          <a:lstStyle>
            <a:lvl1pPr marL="260985" indent="-260985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535"/>
            <a:ext cx="4697758" cy="53966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6489"/>
            <a:ext cx="3962850" cy="235891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49606-3EB2-429D-AE2A-95F0B55CAC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60211"/>
            <a:ext cx="4812030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4108"/>
            <a:ext cx="4320061" cy="2384830"/>
          </a:xfrm>
        </p:spPr>
        <p:txBody>
          <a:bodyPr anchor="b"/>
          <a:lstStyle>
            <a:lvl1pPr marL="208915" indent="-208915">
              <a:buFont typeface="Georgia" panose="02040502050405020303" pitchFamily="18" charset="0"/>
              <a:buChar char="*"/>
              <a:defRPr sz="18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D3D82-CDA3-4B8F-BFB6-294C584605D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22231"/>
            <a:ext cx="7465193" cy="1260211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0"/>
            <a:ext cx="10693400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54730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20518"/>
            <a:ext cx="7616020" cy="1260211"/>
          </a:xfrm>
          <a:prstGeom prst="rect">
            <a:avLst/>
          </a:prstGeom>
          <a:effectLst/>
        </p:spPr>
        <p:txBody>
          <a:bodyPr vert="horz" lIns="104306" tIns="52153" rIns="104306" bIns="5215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7351"/>
            <a:ext cx="7485380" cy="383104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5137"/>
            <a:ext cx="294068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5137"/>
            <a:ext cx="39209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5137"/>
            <a:ext cx="213868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B8C77-A6CC-4817-9C08-76F8EADE548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65125" indent="-365125" algn="r" defTabSz="104267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985" indent="-208915" algn="l" defTabSz="1042670" rtl="0" eaLnBrk="1" latinLnBrk="0" hangingPunct="1">
        <a:spcBef>
          <a:spcPct val="20000"/>
        </a:spcBef>
        <a:spcAft>
          <a:spcPts val="34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6110" indent="-208915" algn="l" defTabSz="1042670" rtl="0" eaLnBrk="1" latinLnBrk="0" hangingPunct="1">
        <a:spcBef>
          <a:spcPct val="20000"/>
        </a:spcBef>
        <a:spcAft>
          <a:spcPts val="34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30" indent="-208915" algn="l" defTabSz="1042670" rtl="0" eaLnBrk="1" latinLnBrk="0" hangingPunct="1">
        <a:spcBef>
          <a:spcPct val="20000"/>
        </a:spcBef>
        <a:spcAft>
          <a:spcPts val="34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585" indent="-208915" algn="l" defTabSz="1042670" rtl="0" eaLnBrk="1" latinLnBrk="0" hangingPunct="1">
        <a:spcBef>
          <a:spcPct val="20000"/>
        </a:spcBef>
        <a:spcAft>
          <a:spcPts val="34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595" indent="-208915" algn="l" defTabSz="1042670" rtl="0" eaLnBrk="1" latinLnBrk="0" hangingPunct="1">
        <a:spcBef>
          <a:spcPct val="20000"/>
        </a:spcBef>
        <a:spcAft>
          <a:spcPts val="34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650" indent="-208915" algn="l" defTabSz="1042670" rtl="0" eaLnBrk="1" latinLnBrk="0" hangingPunct="1">
        <a:spcBef>
          <a:spcPct val="20000"/>
        </a:spcBef>
        <a:spcAft>
          <a:spcPts val="34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820" indent="-208915" algn="l" defTabSz="1042670" rtl="0" eaLnBrk="1" latinLnBrk="0" hangingPunct="1">
        <a:spcBef>
          <a:spcPct val="20000"/>
        </a:spcBef>
        <a:spcAft>
          <a:spcPts val="34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945" indent="-208915" algn="l" defTabSz="1042670" rtl="0" eaLnBrk="1" latinLnBrk="0" hangingPunct="1">
        <a:spcBef>
          <a:spcPct val="20000"/>
        </a:spcBef>
        <a:spcAft>
          <a:spcPts val="34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2115" indent="-208915" algn="l" defTabSz="1042670" rtl="0" eaLnBrk="1" latinLnBrk="0" hangingPunct="1">
        <a:spcBef>
          <a:spcPct val="20000"/>
        </a:spcBef>
        <a:spcAft>
          <a:spcPts val="34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microsoft.com/office/2007/relationships/hdphoto" Target="../media/hdphoto4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microsoft.com/office/2007/relationships/hdphoto" Target="../media/hdphoto3.wdp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yandex.ru/maps/org/arya_home/2478536939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0878" cy="7561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4292" y="176440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главы управы района Текстильщики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9820" y="3060551"/>
            <a:ext cx="64698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Петушковой</a:t>
            </a:r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Елены Валентиновны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uborka-kvartir-v-rajone-tekstilshc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908" y="252239"/>
            <a:ext cx="1108204" cy="1368152"/>
          </a:xfrm>
          <a:prstGeom prst="rect">
            <a:avLst/>
          </a:prstGeom>
        </p:spPr>
      </p:pic>
      <p:pic>
        <p:nvPicPr>
          <p:cNvPr id="8" name="Рисунок 7" descr="unnamed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460" y="0"/>
            <a:ext cx="1296144" cy="1725354"/>
          </a:xfrm>
          <a:prstGeom prst="rect">
            <a:avLst/>
          </a:prstGeom>
        </p:spPr>
      </p:pic>
      <p:pic>
        <p:nvPicPr>
          <p:cNvPr id="9" name="Рисунок 8" descr="герб ЮВАО (1)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6660" y="141685"/>
            <a:ext cx="1656184" cy="1586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8308" y="4788743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«Об итогах выполнения Программы комплексного развития района </a:t>
            </a:r>
          </a:p>
          <a:p>
            <a:r>
              <a:rPr lang="ru-RU" dirty="0"/>
              <a:t>в 2020 году»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84" y="180231"/>
            <a:ext cx="844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Общероссийское голосование</a:t>
            </a:r>
          </a:p>
        </p:txBody>
      </p:sp>
      <p:pic>
        <p:nvPicPr>
          <p:cNvPr id="5122" name="Picture 2" descr="C:\Users\samoylovsm\Downloads\1225213941115.02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6" t="6018" b="4170"/>
          <a:stretch/>
        </p:blipFill>
        <p:spPr bwMode="auto">
          <a:xfrm>
            <a:off x="6786860" y="2844527"/>
            <a:ext cx="3814875" cy="41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oylovsm\Downloads\golosovani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 r="26097"/>
          <a:stretch/>
        </p:blipFill>
        <p:spPr bwMode="auto">
          <a:xfrm>
            <a:off x="2322364" y="2844527"/>
            <a:ext cx="4066190" cy="41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4293" y="613727"/>
            <a:ext cx="892744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на территории района Текстильщики, как и на всей территории Российской Федерации проходило Общероссийское голосование по вопросу одобрения изменений в Конституцию Российской Федерации, утвержденным ЦИК России.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проводилось с 25 июня, по 1 июля 2020 года, время его проведения – с 8:00 до 20:00 по местному времени.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Явка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на Общероссийском голосование по вопросу одобрения изменений в Конституцию Российской Федерации в районе Текстильщики составила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58,48%,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одним из высоких показателей города. За одобрение свой голос отдали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70,82%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жителей. Против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28,92%.</a:t>
            </a:r>
          </a:p>
        </p:txBody>
      </p:sp>
    </p:spTree>
    <p:extLst>
      <p:ext uri="{BB962C8B-B14F-4D97-AF65-F5344CB8AC3E}">
        <p14:creationId xmlns:p14="http://schemas.microsoft.com/office/powerpoint/2010/main" val="23225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84" y="180231"/>
            <a:ext cx="844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в районе.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 Текстильщики БКЛ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4292" y="900311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в районе идет строительство станции метро «Текстильщики» Большой кольцевой линии, которая соединится с существующей станцией «Текстильщики»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Таганско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-Краснопресненской линии. Новый скоростной беспересадочный узел свяжет районы ВАО, ЮАО и ЮВАО,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минуя перегруженные станции центра города, позволит сократить время в пути на 15–20 минут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C:\Users\samoylovsm\Downloads\tekstilschiki02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14" y="2573313"/>
            <a:ext cx="8034997" cy="45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4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8308" y="108223"/>
            <a:ext cx="844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в районе. Реконструкция спортивного комплекса Москвич</a:t>
            </a:r>
          </a:p>
        </p:txBody>
      </p:sp>
      <p:pic>
        <p:nvPicPr>
          <p:cNvPr id="2050" name="Picture 2" descr="C:\Users\samoylovsm\Downloads\139232158_2852989118306631_546637438190357162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90" y="3924647"/>
            <a:ext cx="4278333" cy="319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oylovsm\Downloads\139069089_2852943424977867_4480004041819668948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8" y="3924646"/>
            <a:ext cx="2394876" cy="31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moylovsm\Downloads\WhatsApp Image 2020-10-21 at 13.29.1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76" y="3924647"/>
            <a:ext cx="1799908" cy="31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55861" y="1184275"/>
            <a:ext cx="880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объекта в эксплуатацию запланирован в 1-м квартале 2022 года.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стадиона – 25 000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Вместимость – 5 000 мест. Этажность – не более 5 наземных этажей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«Москвич» сможет вмещать на 20% больше зрителей на трибунах, чем раньше – до 4 200 человек, включая отдельный сектор для почётных гостей и 44 места для маломобильных граждан.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перспективе здесь планируется проводить соревнования по футболу и лёгкой атлетике, а также осуществлять спортивную подготовку учащихся СШОР «Москвич». В свободное от подготовки профессиональных спортсменов время спорткомплекс смогут посещать все желающие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84" y="180231"/>
            <a:ext cx="657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в районе.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4292" y="1108784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проектирование и реконструкция с вводом в 2021 году спортивного комплекса для ГБУ «Спортивная школа олимпийского резерва № 65 «Ника» по адресу: Волжский бульвар, вл.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amoylovsm\Downloads\WhatsApp Image 2021-02-11 at 10.30.4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40" y="2988543"/>
            <a:ext cx="39364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moylovsm\Downloads\WhatsApp Image 2021-02-11 at 10.31.1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2" y="2988543"/>
            <a:ext cx="44302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84" y="294630"/>
            <a:ext cx="657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Реновация</a:t>
            </a:r>
          </a:p>
        </p:txBody>
      </p:sp>
      <p:pic>
        <p:nvPicPr>
          <p:cNvPr id="3074" name="Picture 2" descr="https://renovaciya.com/wp-content/uploads/2018/12/Snimok-ekrana-2018-12-23-v-13.58.20-kopi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0"/>
          <a:stretch/>
        </p:blipFill>
        <p:spPr bwMode="auto">
          <a:xfrm>
            <a:off x="5850756" y="3861312"/>
            <a:ext cx="4680520" cy="32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4292" y="931957"/>
            <a:ext cx="892899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построено и введено в эксплуатацию 2 МКД по адресам: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Артюхиной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24, корп.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Артюхиной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программы реновации в декабре 2021 года планируется к сдаче и вводе в эксплуатацию многоквартирный дома ул. Чистова д. 3, корп.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/>
              <a:t> </a:t>
            </a:r>
            <a:endParaRPr lang="en-US" sz="1800" dirty="0" smtClean="0"/>
          </a:p>
          <a:p>
            <a:pPr lvl="0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района по адресу: улица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Артюхина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д.24, к.1 организован Центр информирования по переселению жителей при реализации Программы реновации жилого фонда в городе Москве</a:t>
            </a:r>
          </a:p>
        </p:txBody>
      </p:sp>
      <p:pic>
        <p:nvPicPr>
          <p:cNvPr id="5123" name="Picture 3" descr="C:\Users\samoylovsm\Downloads\IMG_11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/>
          <a:stretch/>
        </p:blipFill>
        <p:spPr bwMode="auto">
          <a:xfrm>
            <a:off x="1674291" y="3861312"/>
            <a:ext cx="4045343" cy="32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84" y="180231"/>
            <a:ext cx="657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2021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4292" y="702285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-Благоустройство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сквера по 1-му Саратовскому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проезду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-Благоустройство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квартала, прилегающего к Дворцу бракосочетания № 3 (входит 8 дворов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центра паллиативной помощи по адресу: ул.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Шкулева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4, стр. 2.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-Завершение строительства нового корпуса туберкулезного диспансера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 8-я ул. Текстильщиков, вл.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-Запланирован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16 жилых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программы реновации в декабре 2021 года планируется к сдаче и вводе в эксплуатацию многоквартирный дома ул. Чистова д. 3, корп.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samoylovsm\Downloads\WhatsApp Image 2021-02-15 at 19.41.4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25868"/>
          <a:stretch/>
        </p:blipFill>
        <p:spPr bwMode="auto">
          <a:xfrm>
            <a:off x="1882468" y="3996655"/>
            <a:ext cx="24561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amoylovsm\Downloads\IMG_1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2557" y="4512714"/>
            <a:ext cx="3096345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oylovsm\Downloads\WhatsApp Image 2021-02-15 at 20.33.19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2"/>
          <a:stretch/>
        </p:blipFill>
        <p:spPr bwMode="auto">
          <a:xfrm>
            <a:off x="6764013" y="3996656"/>
            <a:ext cx="3191199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84" y="180231"/>
            <a:ext cx="844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работе по информированию населения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4259" y="1188343"/>
            <a:ext cx="3573796" cy="3744416"/>
          </a:xfrm>
          <a:prstGeom prst="rect">
            <a:avLst/>
          </a:prstGeom>
        </p:spPr>
      </p:pic>
      <p:pic>
        <p:nvPicPr>
          <p:cNvPr id="6" name="Рисунок 5" descr="C:\Users\davydovde\Downloads\WhatsApp Image 2020-01-22 at 14.27.58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5033267"/>
            <a:ext cx="3096344" cy="213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davydovde\Downloads\WhatsApp Image 2020-01-22 at 13.43.17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24" y="5004767"/>
            <a:ext cx="316835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1341" y="1188343"/>
            <a:ext cx="539993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8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c9fa2e-9d0d-4257-8862-f75f857615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Блок-схема: процесс 4"/>
          <p:cNvSpPr/>
          <p:nvPr/>
        </p:nvSpPr>
        <p:spPr>
          <a:xfrm>
            <a:off x="1674292" y="6012879"/>
            <a:ext cx="7488832" cy="72008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6" name="Рисунок 5" descr="gerb_moskv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149" y="180232"/>
            <a:ext cx="975965" cy="1152127"/>
          </a:xfrm>
          <a:prstGeom prst="rect">
            <a:avLst/>
          </a:prstGeom>
        </p:spPr>
      </p:pic>
      <p:pic>
        <p:nvPicPr>
          <p:cNvPr id="9" name="Рисунок 8" descr="герб ЮВАО (1)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0636" y="108223"/>
            <a:ext cx="1352709" cy="1296144"/>
          </a:xfrm>
          <a:prstGeom prst="rect">
            <a:avLst/>
          </a:prstGeom>
        </p:spPr>
      </p:pic>
      <p:pic>
        <p:nvPicPr>
          <p:cNvPr id="10" name="Рисунок 9" descr="unnamed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385" y1="15723" x2="99231" y2="13522"/>
                        <a14:foregroundMark x1="78846" y1="13836" x2="40385" y2="55660"/>
                        <a14:foregroundMark x1="41154" y1="30503" x2="54615" y2="66352"/>
                        <a14:foregroundMark x1="21154" y1="11006" x2="21154" y2="11006"/>
                        <a14:foregroundMark x1="23077" y1="25472" x2="23077" y2="20126"/>
                        <a14:foregroundMark x1="15000" y1="28302" x2="15000" y2="28302"/>
                        <a14:foregroundMark x1="75000" y1="33333" x2="75000" y2="33333"/>
                        <a14:foregroundMark x1="40385" y1="63208" x2="40385" y2="63208"/>
                        <a14:foregroundMark x1="55769" y1="67296" x2="55769" y2="67296"/>
                        <a14:foregroundMark x1="56538" y1="75157" x2="56538" y2="75157"/>
                        <a14:foregroundMark x1="38077" y1="70126" x2="38077" y2="70126"/>
                        <a14:foregroundMark x1="42308" y1="61006" x2="42308" y2="61006"/>
                        <a14:foregroundMark x1="35769" y1="63208" x2="35769" y2="63208"/>
                        <a14:foregroundMark x1="39615" y1="59434" x2="39615" y2="59434"/>
                        <a14:foregroundMark x1="35385" y1="8491" x2="35385" y2="8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7100" y="108223"/>
            <a:ext cx="1080120" cy="1319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0878" cy="7561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8484" y="180231"/>
            <a:ext cx="657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Текстильщики</a:t>
            </a:r>
          </a:p>
        </p:txBody>
      </p:sp>
      <p:pic>
        <p:nvPicPr>
          <p:cNvPr id="1027" name="Picture 3" descr="Q:\Юсуфов Р.Ш\АС\Карта района МОЯ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"/>
          <a:stretch/>
        </p:blipFill>
        <p:spPr bwMode="auto">
          <a:xfrm>
            <a:off x="5922764" y="888117"/>
            <a:ext cx="4517490" cy="623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2284" y="1620391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района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 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105 398 человек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фонд района составляет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многоквартирных жилых домов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Дворовый территорий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amoylovsm\Downloads\1NjejBhbk8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32" y="3330020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0316" y="828303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Управляющими компаниями дезинфекция проводилась каждый день. Обрабатывались подъезды, тамбуры, холлы, коридоры, лифты, лестничные площадки и марши. Дезинфицирующими средствами протирались все поверхности, с которыми контактируют люди — дверные ручки, выключатели, поручни, перила, почтовые ящики, подоконники, кнопки и зеркала лифтов, кнопки домофонов, дверцы и ручки на мусоропроводах.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8484" y="180231"/>
            <a:ext cx="686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условиях распространения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samoylovsm\Downloads\WhatsApp Image 2021-02-08 at 15.55.3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5" y="3025584"/>
            <a:ext cx="2078454" cy="277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oylovsm\Downloads\WhatsApp Image 2021-02-08 at 15.55.30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3924647"/>
            <a:ext cx="2182035" cy="29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moylovsm\Downloads\WhatsApp Image 2021-02-08 at 15.55.3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28" y="2920007"/>
            <a:ext cx="2157636" cy="28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moylovsm\Downloads\WhatsApp Image 2021-02-08 at 15.55.2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239" y="3924647"/>
            <a:ext cx="2182037" cy="29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84" y="180231"/>
            <a:ext cx="657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МКД</a:t>
            </a:r>
          </a:p>
        </p:txBody>
      </p:sp>
      <p:pic>
        <p:nvPicPr>
          <p:cNvPr id="1026" name="Picture 2" descr="C:\Users\samoylovsm\Downloads\WhatsApp Image 2021-02-08 at 21.02.2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72" y="2208174"/>
            <a:ext cx="1647342" cy="21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oylovsm\Downloads\WhatsApp Image 2021-02-08 at 21.02.2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24" y="2208174"/>
            <a:ext cx="1687175" cy="22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moylovsm\Downloads\WhatsApp Image 2021-02-08 at 21.02.25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4541230"/>
            <a:ext cx="1968149" cy="26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moylovsm\Downloads\WhatsApp Image 2021-02-08 at 21.02.25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56" y="2208174"/>
            <a:ext cx="1687174" cy="22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moylovsm\Downloads\WhatsApp Image 2021-02-08 at 21.02.26 (1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72" y="4541230"/>
            <a:ext cx="1968149" cy="26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2285" y="828303"/>
            <a:ext cx="8776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году, в рамках региональной программы капитального ремонта многоквартирных домов, за счет Фонда капитального ремонта г. Москвы были выполнены работы по капитальному ремонту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домах на территории района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Текстильщики.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amoylovsm\Downloads\WhatsApp Image 2021-02-08 at 21.02.25 (3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32" y="4526401"/>
            <a:ext cx="3518704" cy="26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6259" y="643051"/>
            <a:ext cx="9300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умма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на 01.01.2020 год составила 214 млн., количество лицевых счетов неплательщиков – 6 525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выполненные в рамках </a:t>
            </a: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досудебной работы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поквартирные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обходы должников с вручением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уведомлений;</a:t>
            </a:r>
          </a:p>
          <a:p>
            <a:pPr marL="342900" indent="-342900">
              <a:buFontTx/>
              <a:buChar char="-"/>
            </a:pP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бзвоны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уведомлений на информационных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стендах;</a:t>
            </a:r>
          </a:p>
          <a:p>
            <a:pPr marL="342900" indent="-342900"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реструктуризации;</a:t>
            </a:r>
          </a:p>
          <a:p>
            <a:pPr marL="342900" indent="-342900"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граждан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управе района и ГБУ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Жилищник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Текстильщики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проведения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судебной работы,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участки мировых судей направлены заявления о вынесении судебных приказов. Ввиду межведомственного взаимодействия, в целях оперативного взыскания денежных средств, вступившие в законную силу судебные приказы направлялись на исполнение в службу судебных приставов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2020 год взыскано 44 млн.,  с 214 млн до 170 млн, долг уменьшился на 21%. Количество лицевых счетов с долгом уменьшилось на 3 767, что составляет 57 % от общего количества ФЛС.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долга на 01.01.2021 год составила 170 млн., что на 21% меньше по сравнению с 2020 годом.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8484" y="180231"/>
            <a:ext cx="657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должниками за ЖКУ</a:t>
            </a:r>
          </a:p>
        </p:txBody>
      </p:sp>
      <p:pic>
        <p:nvPicPr>
          <p:cNvPr id="1026" name="Picture 2" descr="C:\Users\samoylovsm\Downloads\WhatsApp Image 2021-02-08 at 09.17.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4379341"/>
            <a:ext cx="1524311" cy="27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oylovsm\Downloads\WhatsApp Image 2021-02-08 at 09.20.2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6" y="4379340"/>
            <a:ext cx="2035243" cy="27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moylovsm\Downloads\f627bb6880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91" y="4379340"/>
            <a:ext cx="3962421" cy="27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84" y="180231"/>
            <a:ext cx="657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в сфере потребительского рынка</a:t>
            </a:r>
          </a:p>
        </p:txBody>
      </p:sp>
      <p:pic>
        <p:nvPicPr>
          <p:cNvPr id="1028" name="Picture 4" descr="C:\Users\samoylovsm\Downloads\sta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16" y="828303"/>
            <a:ext cx="1577089" cy="12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4292" y="641896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на территории района Текстильщики было открыто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предприятия потребительского рынка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предприятий розничной торговли;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бытового обслуживания;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общественного питания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авершена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установке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нестационарных торговых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емонтированы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невостребованных и неоткрытых нестационарных торговых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пресечению несанкционированной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протокол, наложено штрафов на сумму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72 500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-благотворительной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помогает семье»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(были вручены более 25 портфелей нуждающимся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предприятий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обслуживают по талонам льготные категории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матери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ноября, компанией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Arya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Home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расположенной на 1-м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Грайвороновском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проезде, в качестве благотворительной помощи было подарено более 20 комплектов постельного белья для многодетных матерей нашего района.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этой же компанией были проведены ремонтные работы в первичной организации № 4 Совета ветеранов района, по адресу: Волжский бульвар, д.18 к.1, на сумму – 100,0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amoylovsm\Downloads\WhatsApp Image 2021-02-15 at 18.32.0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41" y="5166211"/>
            <a:ext cx="2425104" cy="19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moylovsm\Downloads\WhatsApp Image 2021-02-15 at 18.33.30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04" y="5166211"/>
            <a:ext cx="2592570" cy="19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moylovsm\Downloads\WhatsApp Image 2021-02-16 at 13.41.45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0" b="31640"/>
          <a:stretch/>
        </p:blipFill>
        <p:spPr bwMode="auto">
          <a:xfrm>
            <a:off x="1926248" y="5136944"/>
            <a:ext cx="2196315" cy="19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3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84" y="180231"/>
            <a:ext cx="844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 ветеранами района Текстильщики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2284" y="796359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Ремонтные работы в квартирах 11 ветеранов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юбилейной медалью «75 лет Победы в Великой Отечественной войне 1941-1945гг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528 чел.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защитника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95-летия со дня рождения участника Великой Отечественной войны – Пронина Василия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Гавриловича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празднования Дней воинской славы России, в День Героев Отечества были поздравлены с праздником, с вручением памятных подарков, два Героя РФ и Кавалер орденов трудовой славы трёх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материальной помощи в связи с трудной жизненной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ситуацией на сумму около 1,2 млн. рублей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около 150 талонов на социально-бытовые услуги </a:t>
            </a:r>
          </a:p>
        </p:txBody>
      </p:sp>
      <p:pic>
        <p:nvPicPr>
          <p:cNvPr id="2050" name="Picture 2" descr="C:\Users\samoylovsm\Downloads\133352858_2836773446594865_754941221275962659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4849817"/>
            <a:ext cx="2286834" cy="18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oylovsm\Downloads\132779389_2836773443261532_272119910987159204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20" y="5292799"/>
            <a:ext cx="2069364" cy="18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moylovsm\Downloads\119698599_2750176678587876_6053499087727542015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4" y="4914757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moylovsm\Downloads\119704845_2750176688587875_7010231912829283481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18" y="5325609"/>
            <a:ext cx="2356520" cy="17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84" y="180231"/>
            <a:ext cx="844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работе с общественными советниками</a:t>
            </a:r>
          </a:p>
        </p:txBody>
      </p:sp>
      <p:pic>
        <p:nvPicPr>
          <p:cNvPr id="3" name="Picture 2" descr="C:\Users\samoylovsm\Downloads\119099473_2744152229190321_812466692409969401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48" y="4140671"/>
            <a:ext cx="4458134" cy="29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oylovsm\Downloads\133784002_2839586256313584_431716476171020092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05" y="4140671"/>
            <a:ext cx="3618803" cy="29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4291" y="612279"/>
            <a:ext cx="88569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районе Текстильщики успешно работают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советников главы управы.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эпидемиологической обстановкой в 2020 году мероприятия были переведены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-конференции): проведено 9 мероприятий – 3 окружных, 6 районных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samoylovsm\Downloads\131631214_2831595340446009_2338657429514165771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251" y="2020788"/>
            <a:ext cx="11746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moylovsm\Downloads\124855359_1916801108459514_201068834264529962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72" y="2020789"/>
            <a:ext cx="117463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amoylovsm\Downloads\124858243_1916801115126180_1486110725648864116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r="19817"/>
          <a:stretch/>
        </p:blipFill>
        <p:spPr bwMode="auto">
          <a:xfrm>
            <a:off x="5838006" y="2020789"/>
            <a:ext cx="18849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amoylovsm\Downloads\WhatsApp Image 2020-10-31 at 12.17.1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48" y="2395550"/>
            <a:ext cx="3046168" cy="17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" y="0"/>
            <a:ext cx="10680878" cy="7561263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51880" y="1338974"/>
            <a:ext cx="9356725" cy="460501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kern="10" spc="411" dirty="0">
              <a:ln w="9525">
                <a:noFill/>
                <a:round/>
              </a:ln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84" y="180231"/>
            <a:ext cx="844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Призыв граждан на военную службу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37" y="4453239"/>
            <a:ext cx="3010753" cy="1865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37" y="2172061"/>
            <a:ext cx="3025518" cy="2016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4292" y="771678"/>
            <a:ext cx="885698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В 2020 году наряд на призыв граждан по району Текстильщики города Москвы в период весенней призывной кампании составлял 60 человек – призвано 60, в период зимней призывной кампании составлял 60 человек – призвано 60.</a:t>
            </a:r>
          </a:p>
          <a:p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\\uv-tl8d16-cp01\users$\samoylovsm\Desktop\whatsapp_image_2020-10-01_at_12_31_07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4" y="2172061"/>
            <a:ext cx="3096638" cy="41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theme/theme1.xml><?xml version="1.0" encoding="utf-8"?>
<a:theme xmlns:a="http://schemas.openxmlformats.org/drawingml/2006/main" name="1_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1026</Words>
  <Application>Microsoft Office PowerPoint</Application>
  <PresentationFormat>Произвольный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Меншутина Елена Михайловна</dc:creator>
  <cp:lastModifiedBy>Самойлов Сергей Михайлович</cp:lastModifiedBy>
  <cp:revision>390</cp:revision>
  <cp:lastPrinted>2021-02-16T10:56:45Z</cp:lastPrinted>
  <dcterms:created xsi:type="dcterms:W3CDTF">2018-11-26T11:35:00Z</dcterms:created>
  <dcterms:modified xsi:type="dcterms:W3CDTF">2021-02-16T12:01:58Z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1049-11.2.0.8339</vt:lpwstr>
  </property>
</Properties>
</file>